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Serif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Serif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Serif-italic.fntdata"/><Relationship Id="rId23" Type="http://schemas.openxmlformats.org/officeDocument/2006/relationships/slide" Target="slides/slide18.xml"/><Relationship Id="rId45" Type="http://schemas.openxmlformats.org/officeDocument/2006/relationships/font" Target="fonts/RobotoSerif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Serif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1f08e7f1e_0_3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1f08e7f1e_0_3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7e96bfb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7e96bfb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7e96bfb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7e96bfb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7e96bfbd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7e96bfbd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7e96bfbd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7e96bfb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7e96bfbd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7e96bfbd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7e96bfbd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7e96bfbd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7e96bfbd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7e96bfb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7e96bfb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7e96bfb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7e96bfbd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7e96bfbd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7e96bfbd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7e96bfbd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1f08e7f1e_0_3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1f08e7f1e_0_3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7e96bfbd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7e96bfbd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7e96bfbd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7e96bfbd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7e96bfbd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7e96bfbd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7e96bfbd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7e96bfbd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7e96bfbd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7e96bfbd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7e96bfbd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7e96bfbd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7e96bfbd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7e96bfbd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7e96bfb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7e96bfb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7e96bfbd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7e96bfbd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7e96bfbd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7e96bfbd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1f0f19a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1f0f19a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7e96bfbd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7e96bfbd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7e96bfbd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7e96bfbd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7e96bfbd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7e96bfbd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7e96bfbd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7e96bfbd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7e96bfbd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7e96bfbd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7e96bfbd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7e96bfbd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7e96bfbd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7e96bfbd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7e96bfbd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7e96bfbd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7e96bfbd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7e96bfbd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1f08e7f1e_0_3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1f08e7f1e_0_3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1f0e37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1f0e3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7e96bfb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7e96bfb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7e96bfbd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7e96bfb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7e96bfbd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7e96bfbd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7e96bfbd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7e96bfbd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Final" type="title">
  <p:cSld name="TITLE">
    <p:bg>
      <p:bgPr>
        <a:solidFill>
          <a:srgbClr val="479F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4263"/>
            <a:ext cx="9144003" cy="34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775" y="-1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5FCBE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1" name="Google Shape;81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0C9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86" name="Google Shape;86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boto Serif"/>
              <a:buNone/>
              <a:defRPr sz="12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○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■"/>
              <a:defRPr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">
  <p:cSld name="TITLE_1">
    <p:bg>
      <p:bgPr>
        <a:solidFill>
          <a:srgbClr val="479FD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" name="Google Shape;14;p3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" name="Google Shape;15;p3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" name="Google Shape;16;p3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" name="Google Shape;17;p3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erif"/>
              <a:buNone/>
              <a:defRPr sz="2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TITLE_1_1">
    <p:bg>
      <p:bgPr>
        <a:solidFill>
          <a:srgbClr val="479FDE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8128803" y="16"/>
            <a:ext cx="1015200" cy="10152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" name="Google Shape;24;p4"/>
          <p:cNvSpPr/>
          <p:nvPr/>
        </p:nvSpPr>
        <p:spPr>
          <a:xfrm flipH="1">
            <a:off x="7113463" y="5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" name="Google Shape;25;p4"/>
          <p:cNvSpPr/>
          <p:nvPr/>
        </p:nvSpPr>
        <p:spPr>
          <a:xfrm flipH="1" rot="10800000">
            <a:off x="7113588" y="107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6098378" y="97"/>
            <a:ext cx="1015200" cy="1015200"/>
          </a:xfrm>
          <a:prstGeom prst="rtTriangle">
            <a:avLst/>
          </a:prstGeom>
          <a:solidFill>
            <a:srgbClr val="5FC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8128789" y="1015375"/>
            <a:ext cx="1015200" cy="1015200"/>
          </a:xfrm>
          <a:prstGeom prst="rtTriangle">
            <a:avLst/>
          </a:prstGeom>
          <a:solidFill>
            <a:srgbClr val="A4DC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460950" y="1455827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 Serif"/>
              <a:buNone/>
              <a:defRPr sz="41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69262"/>
            <a:ext cx="1473224" cy="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3" name="Google Shape;33;p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3974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117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681800" y="1017800"/>
            <a:ext cx="4150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oboto Serif"/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○"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■"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2400"/>
              <a:buFont typeface="Roboto Serif"/>
              <a:buNone/>
              <a:defRPr sz="24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oboto Serif"/>
              <a:buNone/>
              <a:defRPr sz="24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048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048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048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048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048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048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●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048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○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048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■"/>
              <a:defRPr sz="12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A4DC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0" name="Google Shape;60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rgbClr val="A4D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rgbClr val="003E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rgbClr val="479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5FC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E6A"/>
              </a:buClr>
              <a:buSzPts val="4800"/>
              <a:buFont typeface="Roboto Serif"/>
              <a:buNone/>
              <a:defRPr sz="4800">
                <a:solidFill>
                  <a:srgbClr val="003E6A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erif"/>
              <a:buNone/>
              <a:defRPr sz="4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479F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0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4200"/>
              <a:buFont typeface="Roboto Serif"/>
              <a:buNone/>
              <a:defRPr sz="42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92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Serif"/>
              <a:buChar char="●"/>
              <a:defRPr sz="19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2385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2385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2385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2385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2385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2385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○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2385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■"/>
              <a:defRPr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rtl="0">
              <a:buNone/>
              <a:defRPr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94299"/>
            <a:ext cx="1473226" cy="5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9AFF"/>
              </a:buClr>
              <a:buSzPts val="3000"/>
              <a:buFont typeface="Roboto Serif"/>
              <a:buNone/>
              <a:defRPr sz="3000">
                <a:solidFill>
                  <a:srgbClr val="0C9AFF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  <a:defRPr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●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○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erif"/>
              <a:buChar char="■"/>
              <a:defRPr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quieren los clientes?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5" y="936700"/>
            <a:ext cx="3953000" cy="31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200" y="1214268"/>
            <a:ext cx="5233800" cy="266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Entonces…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545250" y="1124350"/>
            <a:ext cx="805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El mercado nos demanda:</a:t>
            </a:r>
            <a:endParaRPr b="1"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3637025" y="1607775"/>
            <a:ext cx="1678800" cy="14043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Alta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Calidad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987475" y="1577175"/>
            <a:ext cx="2396400" cy="14655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Diferenciación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179525" y="1534088"/>
            <a:ext cx="1678800" cy="1404300"/>
          </a:xfrm>
          <a:prstGeom prst="hexagon">
            <a:avLst>
              <a:gd fmla="val 28852" name="adj"/>
              <a:gd fmla="val 115470" name="vf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Bajo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costo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2053650" y="3647675"/>
            <a:ext cx="5204700" cy="1078800"/>
          </a:xfrm>
          <a:prstGeom prst="trapezoid">
            <a:avLst>
              <a:gd fmla="val 25000" name="adj"/>
            </a:avLst>
          </a:prstGeom>
          <a:solidFill>
            <a:srgbClr val="EAD1DC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Roboto Serif"/>
                <a:ea typeface="Roboto Serif"/>
                <a:cs typeface="Roboto Serif"/>
                <a:sym typeface="Roboto Serif"/>
              </a:rPr>
              <a:t>Requiere: Velocidad + Flexibilidad</a:t>
            </a:r>
            <a:endParaRPr b="1" sz="19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3" name="Google Shape;163;p24"/>
          <p:cNvSpPr/>
          <p:nvPr/>
        </p:nvSpPr>
        <p:spPr>
          <a:xfrm rot="5400000">
            <a:off x="4461300" y="-142325"/>
            <a:ext cx="442500" cy="694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¿Hacemos un Scrum?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501" y="1110350"/>
            <a:ext cx="5793000" cy="32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qué Scrum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017800"/>
            <a:ext cx="8683200" cy="3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Scrum es un proceso ágil que nos permite centrarnos en ofrecer el más alto valor de negocio en el menor tiempo.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Nos permite rápidamente y en repetidas ocasiones inspeccionar el producto/servicio real de trabajo (cada dos semanas o un mes).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El negocio fija las prioridades. Los equipos se auto-organizan a fin de determinar la mejor manera de entregar las funcionalidades de más alta prioridad.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Cada dos semanas o un mes, cualquiera puede ver lo que generamos funcionando y decidir si liberarlo o seguir mejorándolo en otro sprint.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Proceso simple que requiere mucha disciplina para que resulte exitoso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Ampliamente usado en compañías de todo tipo.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017800"/>
            <a:ext cx="85206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Equipos auto-organizados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El producto avanza en una serie de “Sprints" de dos semanas a un mes de duración	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Los requisitos son capturados como elementos de una lista de “Product Backlog"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 hay prácticas de ingeniería prescritas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Utiliza normas generativas para crear un entorno ágil para la entrega de proyectos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Uno de los “procesos ágiles”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iterativo e incremental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525" y="926225"/>
            <a:ext cx="679271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100" y="941600"/>
            <a:ext cx="6553075" cy="3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hay cambios en un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204850" y="1277250"/>
            <a:ext cx="5142300" cy="21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</a:t>
            </a:r>
            <a:r>
              <a:rPr lang="es"/>
              <a:t>a duración del sprint se planea en torno a cuánto tiempo usted puede comprometerse a mantener los cambios fuera del sprint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150" y="1420475"/>
            <a:ext cx="3347826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Solo se puede cambiar….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204900" y="1200925"/>
            <a:ext cx="8627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Sólo es posible cambiar el curso de un sprint, </a:t>
            </a:r>
            <a:r>
              <a:rPr b="1" lang="es"/>
              <a:t>abortandolo</a:t>
            </a:r>
            <a:r>
              <a:rPr b="1" lang="es"/>
              <a:t> y sólo lo puede hacer el líder del proyecto si decide que no es viable por alguna de las razones siguientes: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tecnología acordada no funciona.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 Las circunstancias del negocio han cambiado.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 El equipo ha tenido interferencias.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00" y="1017800"/>
            <a:ext cx="6004269" cy="382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460950" y="1053440"/>
            <a:ext cx="8222100" cy="15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al Desarrollo de Software I - Lanzillotta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460938" y="292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Capra - Chaves - Di Matteo - Sosa - Villegas - Palavecino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Backlog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204900" y="1200925"/>
            <a:ext cx="8627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Lista de todo lo necesario para concluir el producto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Fu</a:t>
            </a:r>
            <a:r>
              <a:rPr lang="es"/>
              <a:t>ncionalidad (user stories): “Cómo usuario quiero poder buscar y reemplazar para evitar tareas repetitivas”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Tareas pendientes: “Mejorar el manejo de excepciones”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La lista es priorizada por el Product Owner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Product Manager, Marketing, Cliente Interno, …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Product Backlog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375" y="941250"/>
            <a:ext cx="3964023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 mejor aún…. con un tablero Kanban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75" y="941250"/>
            <a:ext cx="634925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:: </a:t>
            </a:r>
            <a:r>
              <a:rPr lang="es"/>
              <a:t>Product Owner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255150" y="1154875"/>
            <a:ext cx="8633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Define las funcionalidades del producto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Es responsable por la rentabilidad del producto (ROI)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Prioriza funcionalidades de acuerdo al valor del mercado/negocio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Ajusta funcionalidades y prioridades en cada iteración si es necesario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Acepta o rechaza los resultados del trabajo del equipo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204900" y="1200925"/>
            <a:ext cx="8627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</a:t>
            </a:r>
            <a:r>
              <a:rPr lang="es"/>
              <a:t>presenta a la gestión del proyecto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Responsable de promover los valores y prácticas de Scrum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Remueve impedimentos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asegura de que el equipo es completamente funcional y productivo	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Permite la estrecha cooperación en todos los roles y funciones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Escudo del equipo de interferencias externas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204900" y="1200925"/>
            <a:ext cx="8627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Típicamente de 5 a 9 personas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Multi-funcional (Programadores, testers, analistas, diseñadores, etc.)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Los miembros deben ser full-time (Puede haber excepciones, Ej.: Infraestructura, SCM, etc)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Los equipos son auto-organizativos (Idealmente, no existen títulos pero a veces se utilizan de acuerdo a la organización)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Solo puede haber cambio de miembros entre los sprints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Reuniones :: Planning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75" y="1017800"/>
            <a:ext cx="571924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del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04900" y="1200925"/>
            <a:ext cx="86274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equipo selecciona los temas a partir del Product Backlog que pueden comprometerse a completar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crea el Sprint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identifican tareas y cada una es estimada (1-16 horas)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Realizado colaborativamente, no solo por el ScrumMaster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Daily Scrum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04900" y="910975"/>
            <a:ext cx="86274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Parámetros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Diaria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Dura 15 minutos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Parados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No para la solución de problemas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Todo el mundo está invitado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Sólo los miembros del equipo, </a:t>
            </a:r>
            <a:r>
              <a:rPr b="1" lang="es"/>
              <a:t>ScrumMaster y Product Owner</a:t>
            </a:r>
            <a:r>
              <a:rPr lang="es"/>
              <a:t>, pueden hablar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Ayuda a evitar otras reuniones innecesarias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 No se permite entrar en divagaciones o salirse del guión.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Todos los días en el mismo sitio y a la misma hora.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Cuando un miembro informa de algo de interés para otros, o necesita ayuda de otros, estos se reúnen al terminar la revisión diaria.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Daily Scrum :: Todos responden 3 preguntas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722425" y="1014925"/>
            <a:ext cx="2365740" cy="1556820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¿Qué hiciste ayer?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3389125" y="1442050"/>
            <a:ext cx="2365740" cy="1556820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¿Qué vas a hacer hoy?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5601975" y="2418650"/>
            <a:ext cx="2365740" cy="1556820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¿Hay obstáculos en tu camino?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203500" y="2849025"/>
            <a:ext cx="44415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No es dar un status report al Scrum Master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Se trata de compromisos delante de pares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215725" y="2064450"/>
            <a:ext cx="4045200" cy="10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Qué es un proyecto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Variables dentro de un proyecto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Scrum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Scrum framework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Retrospectiva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Kanban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Herramientas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150" y="208675"/>
            <a:ext cx="4645151" cy="36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311700" y="819100"/>
            <a:ext cx="42603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Imagina que supieras que te toma diez segundos comer una galleta con chispas de chocolate.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Y te pidieron que estimaras cuánto tiempo te tomaría devorar un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montón de siete y catorce galletas (vaso de leche incluido). 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¿Qué tiempo te tomaría?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:: unidad de medida</a:t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11700" y="1003313"/>
            <a:ext cx="8393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Es necesario establecer una unidad para poder estimar, podrían ser </a:t>
            </a: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puntos</a:t>
            </a: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, dependiendo del tamaño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5950"/>
            <a:ext cx="6332625" cy="25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:: Planning poker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311700" y="1063600"/>
            <a:ext cx="86982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Planning poker es un juego dentro del equipo que nos permite estimar.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Serif"/>
              <a:buChar char="-"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Se tienen tarjetas con números que representan puntos (como vimos en la slide anterior) dependiendo del tamaño de la tarea.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Serif"/>
              <a:buChar char="-"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Cada participante tiene una tarjeta donde coloca lo que cree que esa tarea vale.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Serif"/>
              <a:buChar char="-"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Se muestran todas las tarjetas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Serif"/>
              <a:buChar char="-"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Si las estimaciónes son similares ⇒ se toma esa estimación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Serif"/>
              <a:buChar char="-"/>
            </a:pPr>
            <a:r>
              <a:rPr lang="es" sz="17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Caso contrario se discuten los puntos de vista y se vuelve a estimar.</a:t>
            </a:r>
            <a:endParaRPr sz="17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303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:: Planning poker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300" y="804125"/>
            <a:ext cx="4812628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Retrospectiva del Scrum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311700" y="682375"/>
            <a:ext cx="869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Acuden el equipo y el Scrum Master, y opcionalmente el Propietario del Producto.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Todos los miembros del equipo responden a dos preguntas: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-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¿Qué cosas fueron bien en el último sprint?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-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¿Qué cosas se podrían mejorar?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El Scrum Manager anota todas las respuestas y el equipo prioriza las mejoras posibles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El equipo prioriza las mejoras posibles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El Scrum Manager no proporciona respuestas, sino que ayuda al equipo a encontrar la mejor forma de trabajar con Scrum.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 Serif"/>
              <a:buChar char="●"/>
            </a:pPr>
            <a:r>
              <a:rPr lang="es" sz="15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Las acciones de mejora localizadas que se puedan implementar en el próximo Sprint deben introducirse en la pila de producto como elementos no funcionales.</a:t>
            </a:r>
            <a:endParaRPr sz="15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Retrospectiva del Sprint :: Kanban</a:t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25" y="729224"/>
            <a:ext cx="6327474" cy="36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/>
          <p:nvPr/>
        </p:nvSpPr>
        <p:spPr>
          <a:xfrm>
            <a:off x="1378725" y="4375275"/>
            <a:ext cx="1877400" cy="351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Bien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3347375" y="4375275"/>
            <a:ext cx="1877400" cy="35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Mejorable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5438150" y="4375275"/>
            <a:ext cx="1877400" cy="35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erif"/>
                <a:ea typeface="Roboto Serif"/>
                <a:cs typeface="Roboto Serif"/>
                <a:sym typeface="Roboto Serif"/>
              </a:rPr>
              <a:t>Mejoras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11700" y="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</a:t>
            </a:r>
            <a:r>
              <a:rPr lang="es"/>
              <a:t>anban :: Qué es</a:t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423150" y="817050"/>
            <a:ext cx="82977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Dividir el trabajo en partes, escribir cada elemento en una tarjeta y poner en la pared.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Utilice columnas nombradas para ilustrar que cada elemento está en el flujo de trabajo.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LimitWork In Progress (WIP), asignar límites explícitos sobre cómo muchas historias podrían estar en curso en cada estado del flujo de trabajo.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 Medir el lead time (tiempo promedio para completar una tarea, conocido como "tiempo de ciclo"), optimizar el proceso de forma de hacer el tiempo desperdiciado tan pequeño y predecible posible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Kanban :: Qué es</a:t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863" y="682375"/>
            <a:ext cx="6778267" cy="41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74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1017925"/>
            <a:ext cx="2813625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75" y="254800"/>
            <a:ext cx="4456926" cy="25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00" y="2762175"/>
            <a:ext cx="32004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775" y="2121300"/>
            <a:ext cx="3420533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200" y="1876850"/>
            <a:ext cx="2717400" cy="27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es un proyecto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proyecto?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Un Proyecto puede ser visto como una serie de tareas que tienen: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 objetivo </a:t>
            </a:r>
            <a:r>
              <a:rPr lang="es"/>
              <a:t>específico</a:t>
            </a:r>
            <a:r>
              <a:rPr lang="es"/>
              <a:t> de desarrollar un producto o servicio único a completarse dentro de ciertas especificaciones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Fechas de comienzo y fin definidas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Límites presupuestarios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Recursos que consume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los proyectos son complejos?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Tamaño</a:t>
            </a:r>
            <a:endParaRPr b="1"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Medido en cantidad de partes o cosas que intervienen y se relacionan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Dificultad</a:t>
            </a:r>
            <a:endParaRPr b="1"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Cantidad importante de técnicas y herramientas necesarias para dominar el tema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Variedad </a:t>
            </a:r>
            <a:endParaRPr b="1"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Múltiples opciones para solucionar el mismo problema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Cambio </a:t>
            </a:r>
            <a:endParaRPr b="1"/>
          </a:p>
          <a:p>
            <a:pPr indent="-31718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Variación de los requerimientos originales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problemas en la gestión de proyectos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215800"/>
            <a:ext cx="4516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Requerimientos fuera de control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No cumplimiento de los tiempos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Planificados (Desvíos)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Estimaciones deficientes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Re-trabajo excesivo</a:t>
            </a:r>
            <a:endParaRPr b="1"/>
          </a:p>
        </p:txBody>
      </p:sp>
      <p:sp>
        <p:nvSpPr>
          <p:cNvPr id="132" name="Google Shape;132;p20"/>
          <p:cNvSpPr txBox="1"/>
          <p:nvPr/>
        </p:nvSpPr>
        <p:spPr>
          <a:xfrm>
            <a:off x="4828200" y="1139600"/>
            <a:ext cx="4136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Baja calidad</a:t>
            </a:r>
            <a:endParaRPr b="1"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Costos excedidos</a:t>
            </a:r>
            <a:endParaRPr b="1"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Insatisfacción del Cliente</a:t>
            </a:r>
            <a:endParaRPr b="1"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Insatisfacción de los profesionales participantes</a:t>
            </a:r>
            <a:endParaRPr b="1"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erif"/>
              <a:buChar char="●"/>
            </a:pPr>
            <a:r>
              <a:rPr b="1" lang="es" sz="18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Etc. etc. etc…..</a:t>
            </a:r>
            <a:endParaRPr sz="18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problemas en la gestión de proyectos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475" y="1017800"/>
            <a:ext cx="5820350" cy="35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variables tenemos en un proyecto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311700" y="1393350"/>
            <a:ext cx="6399600" cy="27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77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83838"/>
              </a:buClr>
              <a:buSzPts val="2050"/>
              <a:buFont typeface="Courier New"/>
              <a:buChar char="●"/>
            </a:pPr>
            <a:r>
              <a:rPr b="1" lang="es" sz="2050">
                <a:solidFill>
                  <a:srgbClr val="3838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Calendario</a:t>
            </a:r>
            <a:endParaRPr b="1" sz="2050">
              <a:solidFill>
                <a:srgbClr val="38383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50"/>
              <a:buFont typeface="Courier New"/>
              <a:buChar char="●"/>
            </a:pPr>
            <a:r>
              <a:rPr b="1" lang="es" sz="2050">
                <a:solidFill>
                  <a:srgbClr val="3838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Esfuerzo </a:t>
            </a:r>
            <a:endParaRPr b="1" sz="2050">
              <a:solidFill>
                <a:srgbClr val="38383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50"/>
              <a:buFont typeface="Courier New"/>
              <a:buChar char="●"/>
            </a:pPr>
            <a:r>
              <a:rPr b="1" lang="es" sz="2050">
                <a:solidFill>
                  <a:srgbClr val="3838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Alcance</a:t>
            </a:r>
            <a:endParaRPr b="1" sz="205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50" y="960150"/>
            <a:ext cx="3693700" cy="3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